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8" r:id="rId4"/>
    <p:sldId id="307" r:id="rId5"/>
    <p:sldId id="339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270" r:id="rId19"/>
    <p:sldId id="324" r:id="rId20"/>
    <p:sldId id="323" r:id="rId21"/>
    <p:sldId id="277" r:id="rId22"/>
    <p:sldId id="278" r:id="rId23"/>
    <p:sldId id="319" r:id="rId24"/>
    <p:sldId id="318" r:id="rId25"/>
    <p:sldId id="271" r:id="rId26"/>
    <p:sldId id="320" r:id="rId27"/>
    <p:sldId id="321" r:id="rId28"/>
    <p:sldId id="322" r:id="rId29"/>
    <p:sldId id="272" r:id="rId30"/>
    <p:sldId id="279" r:id="rId31"/>
    <p:sldId id="280" r:id="rId32"/>
    <p:sldId id="293" r:id="rId33"/>
    <p:sldId id="292" r:id="rId34"/>
    <p:sldId id="317" r:id="rId35"/>
    <p:sldId id="354" r:id="rId36"/>
    <p:sldId id="273" r:id="rId37"/>
    <p:sldId id="296" r:id="rId38"/>
    <p:sldId id="297" r:id="rId39"/>
    <p:sldId id="298" r:id="rId40"/>
    <p:sldId id="274" r:id="rId41"/>
    <p:sldId id="309" r:id="rId42"/>
    <p:sldId id="302" r:id="rId43"/>
    <p:sldId id="281" r:id="rId44"/>
    <p:sldId id="282" r:id="rId45"/>
    <p:sldId id="299" r:id="rId46"/>
    <p:sldId id="300" r:id="rId47"/>
    <p:sldId id="301" r:id="rId48"/>
    <p:sldId id="308" r:id="rId49"/>
    <p:sldId id="310" r:id="rId50"/>
    <p:sldId id="311" r:id="rId51"/>
    <p:sldId id="314" r:id="rId52"/>
    <p:sldId id="312" r:id="rId53"/>
    <p:sldId id="315" r:id="rId54"/>
    <p:sldId id="353" r:id="rId55"/>
    <p:sldId id="304" r:id="rId56"/>
    <p:sldId id="305" r:id="rId57"/>
    <p:sldId id="331" r:id="rId58"/>
    <p:sldId id="326" r:id="rId59"/>
    <p:sldId id="327" r:id="rId60"/>
    <p:sldId id="328" r:id="rId61"/>
    <p:sldId id="330" r:id="rId62"/>
    <p:sldId id="325" r:id="rId63"/>
    <p:sldId id="355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91" d="100"/>
          <a:sy n="91" d="100"/>
        </p:scale>
        <p:origin x="72" y="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number@efaxsend.co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7780" y="4661662"/>
            <a:ext cx="5847041" cy="2196337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Eric Nush</a:t>
            </a:r>
            <a:b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Network/System Administrator</a:t>
            </a:r>
            <a:r>
              <a:rPr lang="en-US" sz="28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cap="none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Palos School District 118</a:t>
            </a:r>
          </a:p>
          <a:p>
            <a: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enush@palos118.org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8221" y="0"/>
            <a:ext cx="9905998" cy="2098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cap="none" dirty="0" smtClean="0"/>
              <a:t>Technology Tools</a:t>
            </a:r>
          </a:p>
          <a:p>
            <a:r>
              <a:rPr lang="en-US" sz="6000" cap="none" dirty="0" smtClean="0"/>
              <a:t>to Save Time/Money</a:t>
            </a:r>
            <a:endParaRPr lang="en-US" sz="6000" cap="none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11172" y="2015021"/>
            <a:ext cx="5847041" cy="2196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21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Scott Fox</a:t>
            </a:r>
            <a:b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Director of Technology</a:t>
            </a:r>
            <a:b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Palos School District 118</a:t>
            </a:r>
          </a:p>
          <a:p>
            <a:r>
              <a:rPr lang="en-US" sz="2800" cap="none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sfox@palos118.org</a:t>
            </a:r>
            <a:endParaRPr lang="en-US" sz="2800" cap="none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4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070" y="0"/>
            <a:ext cx="9147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75" y="0"/>
            <a:ext cx="9170377" cy="68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5" y="314325"/>
            <a:ext cx="69913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89" y="0"/>
            <a:ext cx="1142022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06207" y="2105130"/>
            <a:ext cx="316523" cy="1256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97350" y="3262365"/>
            <a:ext cx="316523" cy="1256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0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 fontScale="92500"/>
          </a:bodyPr>
          <a:lstStyle/>
          <a:p>
            <a:r>
              <a:rPr lang="en-US" cap="none" dirty="0" smtClean="0"/>
              <a:t>Single Sign On, injects username/password automatically</a:t>
            </a:r>
          </a:p>
          <a:p>
            <a:r>
              <a:rPr lang="en-US" cap="none" dirty="0" smtClean="0"/>
              <a:t>Works with majority of online accounts, will customize needs</a:t>
            </a:r>
          </a:p>
          <a:p>
            <a:r>
              <a:rPr lang="en-US" cap="none" dirty="0" smtClean="0"/>
              <a:t>We use it K-8, our youngest students memorize their Student ID and password</a:t>
            </a:r>
          </a:p>
          <a:p>
            <a:r>
              <a:rPr lang="en-US" cap="none" dirty="0" smtClean="0"/>
              <a:t>Cuts down on time to log into programs</a:t>
            </a:r>
          </a:p>
          <a:p>
            <a:r>
              <a:rPr lang="en-US" cap="none" dirty="0" smtClean="0"/>
              <a:t>Access Files from home</a:t>
            </a:r>
          </a:p>
          <a:p>
            <a:r>
              <a:rPr lang="en-US" cap="none" dirty="0" err="1" smtClean="0"/>
              <a:t>Demo’d</a:t>
            </a:r>
            <a:r>
              <a:rPr lang="en-US" cap="none" dirty="0" smtClean="0"/>
              <a:t> five different companies. ClassLink clear leader, and least expensive!</a:t>
            </a:r>
          </a:p>
          <a:p>
            <a:r>
              <a:rPr lang="en-US" cap="none" dirty="0" smtClean="0"/>
              <a:t>Amplify ELA, Apple VPP, </a:t>
            </a:r>
            <a:r>
              <a:rPr lang="en-US" cap="none" dirty="0" err="1" smtClean="0"/>
              <a:t>Biblionasium</a:t>
            </a:r>
            <a:r>
              <a:rPr lang="en-US" cap="none" dirty="0" smtClean="0"/>
              <a:t>, </a:t>
            </a:r>
            <a:r>
              <a:rPr lang="en-US" cap="none" dirty="0" err="1" smtClean="0"/>
              <a:t>BrainPOP</a:t>
            </a:r>
            <a:r>
              <a:rPr lang="en-US" cap="none" dirty="0" smtClean="0"/>
              <a:t>, Britannica, Cisco Meraki, </a:t>
            </a:r>
            <a:r>
              <a:rPr lang="en-US" cap="none" dirty="0" err="1" smtClean="0"/>
              <a:t>CodeStudio</a:t>
            </a:r>
            <a:r>
              <a:rPr lang="en-US" cap="none" dirty="0" smtClean="0"/>
              <a:t>, </a:t>
            </a:r>
            <a:r>
              <a:rPr lang="en-US" cap="none" dirty="0" err="1" smtClean="0"/>
              <a:t>Dynamath</a:t>
            </a:r>
            <a:r>
              <a:rPr lang="en-US" cap="none" dirty="0" smtClean="0"/>
              <a:t>, </a:t>
            </a:r>
            <a:r>
              <a:rPr lang="en-US" cap="none" dirty="0" err="1" smtClean="0"/>
              <a:t>EasyIEP</a:t>
            </a:r>
            <a:r>
              <a:rPr lang="en-US" cap="none" dirty="0" smtClean="0"/>
              <a:t>, EBSCO, </a:t>
            </a:r>
            <a:r>
              <a:rPr lang="en-US" cap="none" dirty="0" err="1" smtClean="0"/>
              <a:t>edHelper</a:t>
            </a:r>
            <a:r>
              <a:rPr lang="en-US" cap="none" dirty="0" smtClean="0"/>
              <a:t>, </a:t>
            </a:r>
            <a:r>
              <a:rPr lang="en-US" cap="none" dirty="0" err="1" smtClean="0"/>
              <a:t>Edpuzzle</a:t>
            </a:r>
            <a:r>
              <a:rPr lang="en-US" cap="none" dirty="0" smtClean="0"/>
              <a:t>, </a:t>
            </a:r>
            <a:r>
              <a:rPr lang="en-US" cap="none" dirty="0" err="1" smtClean="0"/>
              <a:t>enVisionMath</a:t>
            </a:r>
            <a:r>
              <a:rPr lang="en-US" cap="none" dirty="0" smtClean="0"/>
              <a:t>, Epic, First Search, Follett, Front Row, Frontline (Aesop), GCN, InTouch, </a:t>
            </a:r>
            <a:r>
              <a:rPr lang="en-US" cap="none" dirty="0" err="1" smtClean="0"/>
              <a:t>iReady</a:t>
            </a:r>
            <a:r>
              <a:rPr lang="en-US" cap="none" dirty="0" smtClean="0"/>
              <a:t>, IXL, Khan Academy, McGraw-Hill </a:t>
            </a:r>
            <a:r>
              <a:rPr lang="en-US" cap="none" dirty="0" err="1" smtClean="0"/>
              <a:t>ConnectEd</a:t>
            </a:r>
            <a:r>
              <a:rPr lang="en-US" cap="none" dirty="0" smtClean="0"/>
              <a:t>, Microsoft Volume Licensing, </a:t>
            </a:r>
            <a:r>
              <a:rPr lang="en-US" cap="none" dirty="0" err="1" smtClean="0"/>
              <a:t>myLexia</a:t>
            </a:r>
            <a:r>
              <a:rPr lang="en-US" cap="none" dirty="0" smtClean="0"/>
              <a:t>, National Geographic, </a:t>
            </a:r>
            <a:r>
              <a:rPr lang="en-US" cap="none" dirty="0" err="1" smtClean="0"/>
              <a:t>NewsELA</a:t>
            </a:r>
            <a:r>
              <a:rPr lang="en-US" cap="none" dirty="0" smtClean="0"/>
              <a:t>, NWEA MAP, Office365, OneDrive, </a:t>
            </a:r>
            <a:r>
              <a:rPr lang="en-US" cap="none" dirty="0" err="1" smtClean="0"/>
              <a:t>PebbleGo</a:t>
            </a:r>
            <a:r>
              <a:rPr lang="en-US" cap="none" dirty="0" smtClean="0"/>
              <a:t>, </a:t>
            </a:r>
            <a:r>
              <a:rPr lang="en-US" cap="none" dirty="0" err="1" smtClean="0"/>
              <a:t>Pitsco</a:t>
            </a:r>
            <a:r>
              <a:rPr lang="en-US" cap="none" dirty="0" smtClean="0"/>
              <a:t>, </a:t>
            </a:r>
            <a:r>
              <a:rPr lang="en-US" cap="none" dirty="0" err="1" smtClean="0"/>
              <a:t>Planbook</a:t>
            </a:r>
            <a:r>
              <a:rPr lang="en-US" cap="none" dirty="0" smtClean="0"/>
              <a:t>, Raptor, Read to Know, Reading A-Z, </a:t>
            </a:r>
            <a:r>
              <a:rPr lang="en-US" cap="none" dirty="0" err="1" smtClean="0"/>
              <a:t>ReflexMath</a:t>
            </a:r>
            <a:r>
              <a:rPr lang="en-US" cap="none" dirty="0" smtClean="0"/>
              <a:t>, Scholastic, Schoology, Seesaw, Skyward, </a:t>
            </a:r>
            <a:r>
              <a:rPr lang="en-US" cap="none" dirty="0" err="1" smtClean="0"/>
              <a:t>STEMscopes</a:t>
            </a:r>
            <a:r>
              <a:rPr lang="en-US" cap="none" dirty="0" smtClean="0"/>
              <a:t>, </a:t>
            </a:r>
            <a:r>
              <a:rPr lang="en-US" cap="none" dirty="0" err="1" smtClean="0"/>
              <a:t>Storyworks</a:t>
            </a:r>
            <a:r>
              <a:rPr lang="en-US" cap="none" dirty="0" smtClean="0"/>
              <a:t>, </a:t>
            </a:r>
            <a:r>
              <a:rPr lang="en-US" cap="none" dirty="0" err="1" smtClean="0"/>
              <a:t>StudySync</a:t>
            </a:r>
            <a:r>
              <a:rPr lang="en-US" cap="none" dirty="0" smtClean="0"/>
              <a:t>, </a:t>
            </a:r>
            <a:r>
              <a:rPr lang="en-US" cap="none" dirty="0" err="1" smtClean="0"/>
              <a:t>TCi</a:t>
            </a:r>
            <a:r>
              <a:rPr lang="en-US" cap="none" dirty="0" smtClean="0"/>
              <a:t>, </a:t>
            </a:r>
            <a:r>
              <a:rPr lang="en-US" cap="none" dirty="0" err="1" smtClean="0"/>
              <a:t>TumbleBooks</a:t>
            </a:r>
            <a:r>
              <a:rPr lang="en-US" cap="none" dirty="0" smtClean="0"/>
              <a:t>, Typing Pal, United </a:t>
            </a:r>
            <a:r>
              <a:rPr lang="en-US" cap="none" dirty="0" err="1" smtClean="0"/>
              <a:t>Stremaing</a:t>
            </a:r>
            <a:r>
              <a:rPr lang="en-US" cap="none" dirty="0" smtClean="0"/>
              <a:t>, </a:t>
            </a:r>
            <a:r>
              <a:rPr lang="en-US" cap="none" dirty="0" err="1" smtClean="0"/>
              <a:t>WeVideo</a:t>
            </a:r>
            <a:r>
              <a:rPr lang="en-US" cap="none" dirty="0" smtClean="0"/>
              <a:t>, </a:t>
            </a:r>
            <a:r>
              <a:rPr lang="en-US" cap="none" dirty="0" err="1" smtClean="0"/>
              <a:t>XtraMath</a:t>
            </a:r>
            <a:endParaRPr lang="en-US" cap="none" dirty="0" smtClean="0"/>
          </a:p>
          <a:p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ClassLink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253152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751"/>
            <a:ext cx="12142065" cy="61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Screen Monitoring/Control</a:t>
            </a:r>
          </a:p>
          <a:p>
            <a:r>
              <a:rPr lang="en-US" cap="none" dirty="0" smtClean="0"/>
              <a:t>Great for Techs!</a:t>
            </a:r>
          </a:p>
          <a:p>
            <a:r>
              <a:rPr lang="en-US" cap="none" dirty="0" smtClean="0"/>
              <a:t>Easy to use</a:t>
            </a:r>
          </a:p>
          <a:p>
            <a:r>
              <a:rPr lang="en-US" cap="none" dirty="0" smtClean="0"/>
              <a:t>Customize XML files for teachers, only see their class</a:t>
            </a:r>
          </a:p>
          <a:p>
            <a:r>
              <a:rPr lang="en-US" cap="none" dirty="0" smtClean="0"/>
              <a:t>Password Protected</a:t>
            </a:r>
          </a:p>
          <a:p>
            <a:r>
              <a:rPr lang="en-US" cap="none" dirty="0" smtClean="0"/>
              <a:t>Site License, One-Time Cost $3,600</a:t>
            </a:r>
          </a:p>
          <a:p>
            <a:r>
              <a:rPr lang="en-US" cap="none" dirty="0" smtClean="0"/>
              <a:t>Other Big Name Solutions wanted $5/device/year</a:t>
            </a:r>
            <a:br>
              <a:rPr lang="en-US" cap="none" dirty="0" smtClean="0"/>
            </a:br>
            <a:r>
              <a:rPr lang="en-US" cap="none" dirty="0" smtClean="0"/>
              <a:t>(3,000 devices is $15k/year)</a:t>
            </a:r>
          </a:p>
          <a:p>
            <a:r>
              <a:rPr lang="en-US" cap="none" dirty="0" smtClean="0"/>
              <a:t>Not perfect, but great for the price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AB Tutor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98208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902"/>
            <a:ext cx="12209244" cy="63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 lnSpcReduction="10000"/>
          </a:bodyPr>
          <a:lstStyle/>
          <a:p>
            <a:r>
              <a:rPr lang="en-US" cap="none" dirty="0" smtClean="0"/>
              <a:t>Replaced Meru with </a:t>
            </a:r>
            <a:r>
              <a:rPr lang="en-US" cap="none" dirty="0" err="1" smtClean="0"/>
              <a:t>UniFi</a:t>
            </a:r>
            <a:r>
              <a:rPr lang="en-US" cap="none" dirty="0" smtClean="0"/>
              <a:t> in Winter 2013</a:t>
            </a:r>
          </a:p>
          <a:p>
            <a:r>
              <a:rPr lang="en-US" cap="none" dirty="0" smtClean="0"/>
              <a:t>Started with original </a:t>
            </a:r>
            <a:r>
              <a:rPr lang="en-US" cap="none" dirty="0" err="1" smtClean="0"/>
              <a:t>UniFi</a:t>
            </a:r>
            <a:r>
              <a:rPr lang="en-US" cap="none" dirty="0" smtClean="0"/>
              <a:t> AP (green circle) in hallways</a:t>
            </a:r>
          </a:p>
          <a:p>
            <a:r>
              <a:rPr lang="en-US" cap="none" dirty="0" smtClean="0"/>
              <a:t>Added one per classroom Summer 2014, </a:t>
            </a:r>
            <a:r>
              <a:rPr lang="en-US" cap="none" dirty="0" err="1" smtClean="0"/>
              <a:t>UniFi</a:t>
            </a:r>
            <a:r>
              <a:rPr lang="en-US" cap="none" dirty="0" smtClean="0"/>
              <a:t> AP Pro (blue circle)</a:t>
            </a:r>
          </a:p>
          <a:p>
            <a:r>
              <a:rPr lang="en-US" cap="none" dirty="0" smtClean="0"/>
              <a:t>Adding/updating with Unifi AC Pro</a:t>
            </a:r>
          </a:p>
          <a:p>
            <a:r>
              <a:rPr lang="en-US" cap="none" dirty="0" smtClean="0"/>
              <a:t>Almost 350 APs, 1,500 clients daily, over 1.5 </a:t>
            </a:r>
            <a:r>
              <a:rPr lang="en-US" cap="none" dirty="0" err="1" smtClean="0"/>
              <a:t>Tbs</a:t>
            </a:r>
            <a:r>
              <a:rPr lang="en-US" cap="none" dirty="0" smtClean="0"/>
              <a:t> of data over wireless daily</a:t>
            </a:r>
          </a:p>
          <a:p>
            <a:r>
              <a:rPr lang="en-US" cap="none" dirty="0" smtClean="0"/>
              <a:t>Enterprise Grade Equipment (VLANS, RADIUS, </a:t>
            </a:r>
            <a:r>
              <a:rPr lang="en-US" cap="none" dirty="0" err="1" smtClean="0"/>
              <a:t>etc</a:t>
            </a:r>
            <a:r>
              <a:rPr lang="en-US" cap="none" dirty="0" smtClean="0"/>
              <a:t>)</a:t>
            </a:r>
          </a:p>
          <a:p>
            <a:r>
              <a:rPr lang="en-US" cap="none" dirty="0" smtClean="0"/>
              <a:t>Low Cost, easy to manage</a:t>
            </a:r>
          </a:p>
          <a:p>
            <a:r>
              <a:rPr lang="en-US" cap="none" dirty="0" smtClean="0"/>
              <a:t>5 pack without </a:t>
            </a:r>
            <a:r>
              <a:rPr lang="en-US" cap="none" dirty="0" err="1" smtClean="0"/>
              <a:t>PoE</a:t>
            </a:r>
            <a:r>
              <a:rPr lang="en-US" cap="none" dirty="0" smtClean="0"/>
              <a:t> Injectors is $600 on Amazon ($120 each)</a:t>
            </a:r>
          </a:p>
          <a:p>
            <a:r>
              <a:rPr lang="en-US" cap="none" dirty="0" smtClean="0"/>
              <a:t>Compare to Meraki MR42 - $1,100 each (plus annual license)</a:t>
            </a:r>
          </a:p>
          <a:p>
            <a:r>
              <a:rPr lang="en-US" cap="none" dirty="0" smtClean="0"/>
              <a:t>Tips: Disable 2.4Ghz radios unless needed</a:t>
            </a:r>
          </a:p>
          <a:p>
            <a:r>
              <a:rPr lang="en-US" cap="none" dirty="0" smtClean="0"/>
              <a:t>Tips: Set 5Ghz radios to Medium Power</a:t>
            </a:r>
          </a:p>
          <a:p>
            <a:r>
              <a:rPr lang="en-US" cap="none" dirty="0" smtClean="0"/>
              <a:t>Tips: Can script a nightly reboot with CMD, Putty, SSH</a:t>
            </a:r>
          </a:p>
          <a:p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err="1" smtClean="0"/>
              <a:t>UniFi</a:t>
            </a:r>
            <a:r>
              <a:rPr lang="en-US" sz="5400" cap="none" dirty="0" smtClean="0"/>
              <a:t> APs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173042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meru access 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2" y="1400175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289" y="167951"/>
            <a:ext cx="4366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Old Meru AP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489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3701903"/>
          </a:xfrm>
        </p:spPr>
        <p:txBody>
          <a:bodyPr anchor="t">
            <a:noAutofit/>
          </a:bodyPr>
          <a:lstStyle/>
          <a:p>
            <a:r>
              <a:rPr lang="en-US" cap="none" dirty="0" smtClean="0"/>
              <a:t>Palos School District 118 in Palos Park, IL</a:t>
            </a:r>
          </a:p>
          <a:p>
            <a:r>
              <a:rPr lang="en-US" cap="none" dirty="0" smtClean="0"/>
              <a:t>~45 Min South of Chicago</a:t>
            </a:r>
          </a:p>
          <a:p>
            <a:r>
              <a:rPr lang="en-US" cap="none" dirty="0" smtClean="0"/>
              <a:t>PreK-8, 2,500 Students</a:t>
            </a:r>
          </a:p>
          <a:p>
            <a:r>
              <a:rPr lang="en-US" cap="none" dirty="0" smtClean="0"/>
              <a:t>Two Elementary Schools (PreK-5), One Middle School (6-8)</a:t>
            </a:r>
          </a:p>
          <a:p>
            <a:r>
              <a:rPr lang="en-US" cap="none" dirty="0" smtClean="0"/>
              <a:t>Admin Building, Transportation/Operations Building</a:t>
            </a:r>
          </a:p>
          <a:p>
            <a:r>
              <a:rPr lang="en-US" cap="none" dirty="0" smtClean="0"/>
              <a:t>Windows School District, 1:1 in our Middle School</a:t>
            </a:r>
          </a:p>
          <a:p>
            <a:r>
              <a:rPr lang="en-US" cap="none" dirty="0" smtClean="0"/>
              <a:t>Most Servers and Services On Site</a:t>
            </a:r>
          </a:p>
          <a:p>
            <a:r>
              <a:rPr lang="en-US" cap="none" dirty="0" smtClean="0"/>
              <a:t>Fiber WAN to all buildings, Fiber ISP from WOW</a:t>
            </a:r>
            <a:endParaRPr lang="en-US" cap="none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About Us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31888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1297441"/>
            <a:ext cx="9115425" cy="5438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289" y="167951"/>
            <a:ext cx="5150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UniFi</a:t>
            </a:r>
            <a:r>
              <a:rPr lang="en-US" sz="4800" dirty="0" smtClean="0"/>
              <a:t> AP AC PRO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9609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53" y="0"/>
            <a:ext cx="66104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83" y="0"/>
            <a:ext cx="2733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Old</a:t>
            </a:r>
          </a:p>
          <a:p>
            <a:r>
              <a:rPr lang="en-US" sz="4800" dirty="0" smtClean="0"/>
              <a:t>Meru AP</a:t>
            </a:r>
          </a:p>
          <a:p>
            <a:r>
              <a:rPr lang="en-US" sz="4800" dirty="0" smtClean="0"/>
              <a:t>Layout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438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182" y="0"/>
            <a:ext cx="735163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5755" y="0"/>
            <a:ext cx="2733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UniFi</a:t>
            </a:r>
            <a:r>
              <a:rPr lang="en-US" sz="4800" dirty="0" smtClean="0"/>
              <a:t> AP</a:t>
            </a:r>
          </a:p>
          <a:p>
            <a:r>
              <a:rPr lang="en-US" sz="4800" dirty="0" smtClean="0"/>
              <a:t>Layout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2578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43" y="20509"/>
            <a:ext cx="10754113" cy="68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3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48" y="0"/>
            <a:ext cx="11583503" cy="68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Replaced Cisco/Juniper with </a:t>
            </a:r>
            <a:r>
              <a:rPr lang="en-US" cap="none" dirty="0" err="1" smtClean="0"/>
              <a:t>Netgear</a:t>
            </a:r>
            <a:endParaRPr lang="en-US" cap="none" dirty="0" smtClean="0"/>
          </a:p>
          <a:p>
            <a:r>
              <a:rPr lang="en-US" cap="none" dirty="0" smtClean="0"/>
              <a:t>One time cost</a:t>
            </a:r>
          </a:p>
          <a:p>
            <a:r>
              <a:rPr lang="en-US" cap="none" dirty="0" smtClean="0"/>
              <a:t>No service contracts/license</a:t>
            </a:r>
          </a:p>
          <a:p>
            <a:r>
              <a:rPr lang="en-US" cap="none" dirty="0" smtClean="0"/>
              <a:t>Lifetime warranty on Business Class</a:t>
            </a:r>
          </a:p>
          <a:p>
            <a:r>
              <a:rPr lang="en-US" cap="none" dirty="0" smtClean="0"/>
              <a:t>48 port Layer 2 Smart </a:t>
            </a:r>
            <a:r>
              <a:rPr lang="en-US" cap="none" dirty="0" err="1" smtClean="0"/>
              <a:t>PoE</a:t>
            </a:r>
            <a:r>
              <a:rPr lang="en-US" cap="none" dirty="0" smtClean="0"/>
              <a:t> Switch - $499</a:t>
            </a:r>
          </a:p>
          <a:p>
            <a:r>
              <a:rPr lang="en-US" cap="none" dirty="0" smtClean="0"/>
              <a:t>Compare to Meraki </a:t>
            </a:r>
            <a:r>
              <a:rPr lang="en-US" cap="none" smtClean="0"/>
              <a:t>MS120-48LP - $</a:t>
            </a:r>
            <a:r>
              <a:rPr lang="en-US" cap="none" dirty="0" smtClean="0"/>
              <a:t>3,925</a:t>
            </a:r>
          </a:p>
          <a:p>
            <a:r>
              <a:rPr lang="en-US" cap="none" dirty="0" smtClean="0"/>
              <a:t>VLAN Routing, </a:t>
            </a:r>
            <a:r>
              <a:rPr lang="en-US" cap="none" dirty="0" err="1" smtClean="0"/>
              <a:t>QoS</a:t>
            </a:r>
            <a:r>
              <a:rPr lang="en-US" cap="none" dirty="0" smtClean="0"/>
              <a:t>, all the necessities</a:t>
            </a:r>
          </a:p>
          <a:p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err="1" smtClean="0"/>
              <a:t>Netgear</a:t>
            </a:r>
            <a:r>
              <a:rPr lang="en-US" sz="5400" cap="none" dirty="0" smtClean="0"/>
              <a:t> </a:t>
            </a:r>
            <a:r>
              <a:rPr lang="en-US" sz="5400" cap="none" dirty="0" err="1" smtClean="0"/>
              <a:t>SmartSwitch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32183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images-na.ssl-images-amazon.com/images/I/71EeUky20RL._SL15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5" y="-472783"/>
            <a:ext cx="12269755" cy="780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7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21" y="12683"/>
            <a:ext cx="12212937" cy="68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3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76200"/>
            <a:ext cx="1025842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Our district replaced 3COM/Vertical system with 3CX and Yealink Phones</a:t>
            </a:r>
          </a:p>
          <a:p>
            <a:r>
              <a:rPr lang="en-US" cap="none" dirty="0" smtClean="0"/>
              <a:t>Eliminated all POTS (security, fax, elevators, </a:t>
            </a:r>
            <a:r>
              <a:rPr lang="en-US" cap="none" dirty="0" err="1" smtClean="0"/>
              <a:t>Nicor</a:t>
            </a:r>
            <a:r>
              <a:rPr lang="en-US" cap="none" dirty="0" smtClean="0"/>
              <a:t>, </a:t>
            </a:r>
            <a:r>
              <a:rPr lang="en-US" cap="none" dirty="0" err="1" smtClean="0"/>
              <a:t>etc</a:t>
            </a:r>
            <a:r>
              <a:rPr lang="en-US" cap="none" dirty="0" smtClean="0"/>
              <a:t>)</a:t>
            </a:r>
          </a:p>
          <a:p>
            <a:r>
              <a:rPr lang="en-US" cap="none" dirty="0" smtClean="0"/>
              <a:t>Eliminated two PRI Lines</a:t>
            </a:r>
          </a:p>
          <a:p>
            <a:r>
              <a:rPr lang="en-US" cap="none" dirty="0" smtClean="0"/>
              <a:t>SIP Trunk, routes phone calls over Internet Connection</a:t>
            </a:r>
          </a:p>
          <a:p>
            <a:r>
              <a:rPr lang="en-US" cap="none" dirty="0" smtClean="0"/>
              <a:t>Make sure you have enough bandwidth, traffic shaping</a:t>
            </a:r>
          </a:p>
          <a:p>
            <a:r>
              <a:rPr lang="en-US" cap="none" dirty="0" smtClean="0"/>
              <a:t>Changes took our annual costs from $40k+ to under $9k</a:t>
            </a:r>
          </a:p>
          <a:p>
            <a:r>
              <a:rPr lang="en-US" cap="none" dirty="0" smtClean="0"/>
              <a:t>The savings paid for new system</a:t>
            </a:r>
          </a:p>
          <a:p>
            <a:r>
              <a:rPr lang="en-US" cap="none" dirty="0" smtClean="0"/>
              <a:t>On-Site system is cheaper than cloud based</a:t>
            </a:r>
          </a:p>
          <a:p>
            <a:r>
              <a:rPr lang="en-US" cap="none" dirty="0" smtClean="0"/>
              <a:t>10 year Total Cost of Ownership: Previous - $350k, Cloud - $750k, 3CX - $150k</a:t>
            </a:r>
          </a:p>
          <a:p>
            <a:r>
              <a:rPr lang="en-US" cap="none" dirty="0" smtClean="0"/>
              <a:t>Compared Rival5, Mitel, </a:t>
            </a:r>
            <a:r>
              <a:rPr lang="en-US" cap="none" dirty="0" err="1" smtClean="0"/>
              <a:t>CallOne</a:t>
            </a:r>
            <a:r>
              <a:rPr lang="en-US" cap="none" dirty="0" smtClean="0"/>
              <a:t>, </a:t>
            </a:r>
            <a:r>
              <a:rPr lang="en-US" cap="none" dirty="0" err="1" smtClean="0"/>
              <a:t>Digium</a:t>
            </a:r>
            <a:r>
              <a:rPr lang="en-US" cap="none" dirty="0" smtClean="0"/>
              <a:t>, </a:t>
            </a:r>
            <a:r>
              <a:rPr lang="en-US" cap="none" dirty="0" err="1" smtClean="0"/>
              <a:t>ShoreTel</a:t>
            </a:r>
            <a:r>
              <a:rPr lang="en-US" cap="none" dirty="0" smtClean="0"/>
              <a:t>, Asterisk</a:t>
            </a:r>
          </a:p>
          <a:p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VoIP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34480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Cloud based monitoring</a:t>
            </a:r>
          </a:p>
          <a:p>
            <a:r>
              <a:rPr lang="en-US" cap="none" dirty="0" smtClean="0"/>
              <a:t>PRTG onsite, </a:t>
            </a:r>
            <a:r>
              <a:rPr lang="en-US" cap="none" dirty="0" err="1" smtClean="0"/>
              <a:t>Monitis</a:t>
            </a:r>
            <a:r>
              <a:rPr lang="en-US" cap="none" dirty="0" smtClean="0"/>
              <a:t> monitors our ISP and public IPs</a:t>
            </a:r>
          </a:p>
          <a:p>
            <a:r>
              <a:rPr lang="en-US" cap="none" dirty="0" smtClean="0"/>
              <a:t>If our ISP is down, we would not get notifications from PRTG</a:t>
            </a:r>
          </a:p>
          <a:p>
            <a:r>
              <a:rPr lang="en-US" cap="none" dirty="0" smtClean="0"/>
              <a:t>Sends emails/texts to non-district accounts</a:t>
            </a:r>
          </a:p>
          <a:p>
            <a:r>
              <a:rPr lang="en-US" cap="none" dirty="0" smtClean="0"/>
              <a:t>Free Plan!</a:t>
            </a:r>
          </a:p>
          <a:p>
            <a:r>
              <a:rPr lang="en-US" cap="none" dirty="0" smtClean="0"/>
              <a:t>Up to 5 monitors, checks every 15 minutes from 2 different locations</a:t>
            </a:r>
          </a:p>
          <a:p>
            <a:r>
              <a:rPr lang="en-US" cap="none" dirty="0" smtClean="0"/>
              <a:t>We monitor our firewall and our email server</a:t>
            </a:r>
          </a:p>
          <a:p>
            <a:r>
              <a:rPr lang="en-US" cap="none" dirty="0" smtClean="0"/>
              <a:t>1 Full Page Website Load Time Check, every 60 min</a:t>
            </a:r>
          </a:p>
          <a:p>
            <a:r>
              <a:rPr lang="en-US" cap="none" dirty="0" smtClean="0"/>
              <a:t>1 Server Check, every 30 min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err="1" smtClean="0"/>
              <a:t>Monitis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249598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89931" l="10000" r="90000">
                        <a14:foregroundMark x1="32556" y1="15799" x2="31556" y2="4688"/>
                        <a14:foregroundMark x1="57778" y1="30208" x2="70667" y2="18403"/>
                        <a14:foregroundMark x1="27889" y1="83160" x2="83222" y2="82639"/>
                        <a14:foregroundMark x1="29556" y1="88021" x2="82000" y2="87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5" y="0"/>
            <a:ext cx="10779369" cy="6898796"/>
          </a:xfrm>
          <a:prstGeom prst="rect">
            <a:avLst/>
          </a:prstGeom>
          <a:effectLst>
            <a:glow rad="76200">
              <a:schemeClr val="tx1"/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149289" y="167951"/>
            <a:ext cx="43667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$150</a:t>
            </a:r>
          </a:p>
          <a:p>
            <a:r>
              <a:rPr lang="en-US" sz="2800" dirty="0" smtClean="0"/>
              <a:t>All classrooms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35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289" y="167951"/>
            <a:ext cx="43667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$190</a:t>
            </a:r>
          </a:p>
          <a:p>
            <a:r>
              <a:rPr lang="en-US" sz="2800" dirty="0" smtClean="0"/>
              <a:t>All Office,</a:t>
            </a:r>
          </a:p>
          <a:p>
            <a:r>
              <a:rPr lang="en-US" sz="2800" dirty="0" smtClean="0"/>
              <a:t>Admin, &amp;</a:t>
            </a:r>
          </a:p>
          <a:p>
            <a:r>
              <a:rPr lang="en-US" sz="2800" dirty="0" smtClean="0"/>
              <a:t>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46" b="89721" l="9000" r="90000">
                        <a14:foregroundMark x1="28000" y1="13240" x2="28333" y2="6446"/>
                        <a14:foregroundMark x1="20889" y1="85366" x2="9000" y2="8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7" y="0"/>
            <a:ext cx="10752965" cy="6858000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38994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2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4" y="27032"/>
            <a:ext cx="11625943" cy="68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3cx ios a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62" y="-74294"/>
            <a:ext cx="3713111" cy="69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3cx web cli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97396"/>
            <a:ext cx="8221086" cy="45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7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Replaced 10 POTS Fax lines with 6 eFax accounts</a:t>
            </a:r>
          </a:p>
          <a:p>
            <a:r>
              <a:rPr lang="en-US" cap="none" dirty="0" smtClean="0"/>
              <a:t>Annual costs went from $15k to $1,500</a:t>
            </a:r>
          </a:p>
          <a:p>
            <a:r>
              <a:rPr lang="en-US" cap="none" dirty="0" smtClean="0"/>
              <a:t>eFax Ports Numbers</a:t>
            </a:r>
          </a:p>
          <a:p>
            <a:r>
              <a:rPr lang="en-US" cap="none" dirty="0" smtClean="0"/>
              <a:t>Each account has 5 Emails to Send, 5 Emails to Receive</a:t>
            </a:r>
          </a:p>
          <a:p>
            <a:r>
              <a:rPr lang="en-US" cap="none" dirty="0" smtClean="0"/>
              <a:t>Complete Digital Trail, Secure, Compliant with HIPPA, PCI, GLBA, SOX</a:t>
            </a:r>
          </a:p>
          <a:p>
            <a:r>
              <a:rPr lang="en-US" cap="none" dirty="0" smtClean="0"/>
              <a:t>Incoming faxes go to common mailbox “WestFax@palos118.org”</a:t>
            </a:r>
          </a:p>
          <a:p>
            <a:r>
              <a:rPr lang="en-US" cap="none" dirty="0" smtClean="0"/>
              <a:t>Building secretaries monitor this inbox in Outlook</a:t>
            </a:r>
          </a:p>
          <a:p>
            <a:r>
              <a:rPr lang="en-US" cap="none" dirty="0" smtClean="0"/>
              <a:t>They forward or print faxes as needed, similar to taking fax off machine</a:t>
            </a:r>
          </a:p>
          <a:p>
            <a:r>
              <a:rPr lang="en-US" cap="none" dirty="0" smtClean="0"/>
              <a:t>Building secretaries and nurse are allowed to send</a:t>
            </a:r>
          </a:p>
          <a:p>
            <a:r>
              <a:rPr lang="en-US" cap="none" dirty="0" smtClean="0"/>
              <a:t>Write email to </a:t>
            </a:r>
            <a:r>
              <a:rPr lang="en-US" cap="none" dirty="0" smtClean="0">
                <a:hlinkClick r:id="rId2"/>
              </a:rPr>
              <a:t>number@efaxsend.com</a:t>
            </a:r>
            <a:r>
              <a:rPr lang="en-US" cap="none" dirty="0"/>
              <a:t> </a:t>
            </a:r>
            <a:r>
              <a:rPr lang="en-US" cap="none" dirty="0" smtClean="0"/>
              <a:t>“17087613809@efaxsend.com”</a:t>
            </a:r>
          </a:p>
          <a:p>
            <a:r>
              <a:rPr lang="en-US" cap="none" dirty="0" smtClean="0"/>
              <a:t>Copiers use same email account, so they can scan to fax also. </a:t>
            </a:r>
          </a:p>
          <a:p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eFax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6623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66675"/>
            <a:ext cx="1130617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42" y="57347"/>
            <a:ext cx="5153115" cy="67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4" y="0"/>
            <a:ext cx="529822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952" y="0"/>
            <a:ext cx="5348874" cy="6848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8807" y="2469735"/>
            <a:ext cx="4742916" cy="1495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46119" y="1639369"/>
            <a:ext cx="907279" cy="112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46118" y="1185018"/>
            <a:ext cx="907279" cy="112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6848" y="2781657"/>
            <a:ext cx="1788920" cy="138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4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Cloud based monitoring</a:t>
            </a:r>
          </a:p>
          <a:p>
            <a:r>
              <a:rPr lang="en-US" cap="none" dirty="0" smtClean="0"/>
              <a:t>Free Plan!</a:t>
            </a:r>
          </a:p>
          <a:p>
            <a:r>
              <a:rPr lang="en-US" cap="none" dirty="0" smtClean="0"/>
              <a:t>Up to 50 monitors, checks every 5 minutes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Uptime Robot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262039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71798"/>
            <a:ext cx="10930425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Print Manager, logs/tracks all prints</a:t>
            </a:r>
          </a:p>
          <a:p>
            <a:r>
              <a:rPr lang="en-US" cap="none" dirty="0" smtClean="0"/>
              <a:t>Free version, just logs network print jobs. No actions.</a:t>
            </a:r>
          </a:p>
          <a:p>
            <a:r>
              <a:rPr lang="en-US" cap="none" dirty="0" smtClean="0"/>
              <a:t>NG – no copier integration, MF – copier integration</a:t>
            </a:r>
          </a:p>
          <a:p>
            <a:r>
              <a:rPr lang="en-US" cap="none" dirty="0" smtClean="0"/>
              <a:t>Print Release Station – doesn’t print until you walk up to printer</a:t>
            </a:r>
          </a:p>
          <a:p>
            <a:r>
              <a:rPr lang="en-US" cap="none" dirty="0" smtClean="0"/>
              <a:t>Follow Me -  print to virtual print queue, release anywhere</a:t>
            </a:r>
          </a:p>
          <a:p>
            <a:r>
              <a:rPr lang="en-US" cap="none" dirty="0" smtClean="0"/>
              <a:t>Removing printers, moving towards color copier only</a:t>
            </a:r>
          </a:p>
          <a:p>
            <a:r>
              <a:rPr lang="en-US" cap="none" dirty="0" smtClean="0"/>
              <a:t>Keeps files secure (Report Cards, IEPs, </a:t>
            </a:r>
            <a:r>
              <a:rPr lang="en-US" cap="none" dirty="0" err="1" smtClean="0"/>
              <a:t>etc</a:t>
            </a:r>
            <a:r>
              <a:rPr lang="en-US" cap="none" dirty="0" smtClean="0"/>
              <a:t>)</a:t>
            </a:r>
          </a:p>
          <a:p>
            <a:r>
              <a:rPr lang="en-US" cap="none" dirty="0" smtClean="0"/>
              <a:t>Can embed with copiers to track copies (MF only)</a:t>
            </a:r>
          </a:p>
          <a:p>
            <a:r>
              <a:rPr lang="en-US" cap="none" dirty="0" smtClean="0"/>
              <a:t>Can use card readers or fobs to authenticate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err="1" smtClean="0"/>
              <a:t>PaperCut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171914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571798"/>
            <a:ext cx="10930425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Cost per page BW classroom laser printer: $0.30 (100k, $30k)</a:t>
            </a:r>
          </a:p>
          <a:p>
            <a:r>
              <a:rPr lang="en-US" cap="none" dirty="0" smtClean="0"/>
              <a:t>Cost per page Color Laser Printer: $0.15 (100k, $15k)</a:t>
            </a:r>
          </a:p>
          <a:p>
            <a:r>
              <a:rPr lang="en-US" cap="none" dirty="0" smtClean="0"/>
              <a:t>Cost per page Copier - Grayscale: $0.005 (100k, $500)</a:t>
            </a:r>
          </a:p>
          <a:p>
            <a:r>
              <a:rPr lang="en-US" cap="none" dirty="0" smtClean="0"/>
              <a:t>Cost per page Coper - Color: $0.04 (100k, $4k)</a:t>
            </a:r>
          </a:p>
          <a:p>
            <a:r>
              <a:rPr lang="en-US" cap="none" dirty="0" smtClean="0"/>
              <a:t>Unreleased jobs total 5k pages a week (saving $18k annually)</a:t>
            </a:r>
          </a:p>
          <a:p>
            <a:r>
              <a:rPr lang="en-US" cap="none" dirty="0" smtClean="0"/>
              <a:t>Convert to grayscale - approx. 90% convert (saves $3k per 100k pages)</a:t>
            </a:r>
          </a:p>
          <a:p>
            <a:endParaRPr lang="en-US" cap="none" dirty="0"/>
          </a:p>
          <a:p>
            <a:r>
              <a:rPr lang="en-US" cap="none" dirty="0" smtClean="0"/>
              <a:t>Palos Costs (Roughly 10M pages/year)</a:t>
            </a:r>
          </a:p>
          <a:p>
            <a:r>
              <a:rPr lang="en-US" cap="none" dirty="0" smtClean="0"/>
              <a:t>Convert to grayscale saves $300k/year</a:t>
            </a:r>
          </a:p>
          <a:p>
            <a:r>
              <a:rPr lang="en-US" cap="none" dirty="0" smtClean="0"/>
              <a:t>Moving from printers to copiers saved over $1M</a:t>
            </a:r>
          </a:p>
          <a:p>
            <a:r>
              <a:rPr lang="en-US" cap="none" dirty="0" smtClean="0"/>
              <a:t>Printing costs now under $100k</a:t>
            </a:r>
          </a:p>
          <a:p>
            <a:pPr marL="0" indent="0">
              <a:buNone/>
            </a:pPr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err="1" smtClean="0"/>
              <a:t>PaperCut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33671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13" y="468616"/>
            <a:ext cx="7723974" cy="592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619125"/>
            <a:ext cx="1170622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30" y="30956"/>
            <a:ext cx="9671539" cy="68006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1125" y="1343025"/>
            <a:ext cx="1661746" cy="5081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9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27541" y="227656"/>
            <a:ext cx="8536917" cy="640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7733" y="115453"/>
            <a:ext cx="8836533" cy="66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75903" y="52217"/>
            <a:ext cx="9040193" cy="678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Affordable and reasonable security camera software</a:t>
            </a:r>
            <a:endParaRPr lang="en-US" cap="none" dirty="0"/>
          </a:p>
          <a:p>
            <a:r>
              <a:rPr lang="en-US" cap="none" dirty="0" smtClean="0"/>
              <a:t>Desktop Software, Webpage, iOS App, Android App</a:t>
            </a:r>
          </a:p>
          <a:p>
            <a:r>
              <a:rPr lang="en-US" cap="none" dirty="0" smtClean="0"/>
              <a:t>Purchased by Panasonic in 2018</a:t>
            </a:r>
          </a:p>
          <a:p>
            <a:r>
              <a:rPr lang="en-US" cap="none" dirty="0" smtClean="0"/>
              <a:t>Panasonic Cameras – no license needed</a:t>
            </a:r>
          </a:p>
          <a:p>
            <a:r>
              <a:rPr lang="en-US" cap="none" dirty="0" err="1" smtClean="0"/>
              <a:t>Advidia</a:t>
            </a:r>
            <a:r>
              <a:rPr lang="en-US" cap="none" dirty="0" smtClean="0"/>
              <a:t> Cameras – 32 cameras max per server</a:t>
            </a:r>
          </a:p>
          <a:p>
            <a:r>
              <a:rPr lang="en-US" cap="none" dirty="0" smtClean="0"/>
              <a:t>We split it up, about 20 cameras per server</a:t>
            </a:r>
          </a:p>
          <a:p>
            <a:r>
              <a:rPr lang="en-US" cap="none" dirty="0" err="1" smtClean="0"/>
              <a:t>Advidia</a:t>
            </a:r>
            <a:r>
              <a:rPr lang="en-US" cap="none" dirty="0" smtClean="0"/>
              <a:t> 2MP Camera - $327</a:t>
            </a:r>
          </a:p>
          <a:p>
            <a:r>
              <a:rPr lang="en-US" cap="none" dirty="0" err="1" smtClean="0"/>
              <a:t>Advidia</a:t>
            </a:r>
            <a:r>
              <a:rPr lang="en-US" cap="none" dirty="0" smtClean="0"/>
              <a:t> 5MP 360-Degree Camera - $540</a:t>
            </a:r>
          </a:p>
          <a:p>
            <a:r>
              <a:rPr lang="en-US" cap="none" dirty="0" err="1"/>
              <a:t>Advidia</a:t>
            </a:r>
            <a:r>
              <a:rPr lang="en-US" cap="none" dirty="0"/>
              <a:t> 6MP Camera - $940</a:t>
            </a:r>
          </a:p>
          <a:p>
            <a:pPr marL="0" indent="0">
              <a:buNone/>
            </a:pPr>
            <a:endParaRPr lang="en-US" cap="none" dirty="0" smtClean="0"/>
          </a:p>
          <a:p>
            <a:r>
              <a:rPr lang="en-US" cap="none" dirty="0" smtClean="0"/>
              <a:t>Total for 20 Cameras and Custom Server - $10k</a:t>
            </a:r>
          </a:p>
          <a:p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err="1" smtClean="0"/>
              <a:t>VideoInsight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3528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" y="7882"/>
            <a:ext cx="12084269" cy="6854047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2199290" cy="646331"/>
          </a:xfrm>
          <a:prstGeom prst="rect">
            <a:avLst/>
          </a:prstGeom>
          <a:solidFill>
            <a:schemeClr val="bg1"/>
          </a:solidFill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Advidia</a:t>
            </a:r>
            <a:r>
              <a:rPr lang="en-US" dirty="0" smtClean="0"/>
              <a:t> A-37-FW</a:t>
            </a:r>
            <a:br>
              <a:rPr lang="en-US" dirty="0" smtClean="0"/>
            </a:br>
            <a:r>
              <a:rPr lang="en-US" dirty="0" smtClean="0"/>
              <a:t>2MP - $327</a:t>
            </a:r>
          </a:p>
        </p:txBody>
      </p:sp>
    </p:spTree>
    <p:extLst>
      <p:ext uri="{BB962C8B-B14F-4D97-AF65-F5344CB8AC3E}">
        <p14:creationId xmlns:p14="http://schemas.microsoft.com/office/powerpoint/2010/main" val="10495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Mass Windows Update Tool</a:t>
            </a:r>
          </a:p>
          <a:p>
            <a:r>
              <a:rPr lang="en-US" cap="none" dirty="0" smtClean="0"/>
              <a:t>Can Cache/Offline Update Computers</a:t>
            </a:r>
          </a:p>
          <a:p>
            <a:r>
              <a:rPr lang="en-US" cap="none" dirty="0" smtClean="0"/>
              <a:t>Can use Microsoft Update or WSUS</a:t>
            </a:r>
          </a:p>
          <a:p>
            <a:r>
              <a:rPr lang="en-US" cap="none" dirty="0" smtClean="0"/>
              <a:t>$400 one-time cost </a:t>
            </a:r>
          </a:p>
          <a:p>
            <a:endParaRPr lang="en-US" cap="none" dirty="0" smtClean="0"/>
          </a:p>
          <a:p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err="1" smtClean="0"/>
              <a:t>BatchPatch</a:t>
            </a:r>
            <a:endParaRPr lang="en-US" sz="54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495" y="0"/>
            <a:ext cx="5657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92473" cy="6852402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2199290" cy="646331"/>
          </a:xfrm>
          <a:prstGeom prst="rect">
            <a:avLst/>
          </a:prstGeom>
          <a:solidFill>
            <a:schemeClr val="bg1"/>
          </a:solidFill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Advidia</a:t>
            </a:r>
            <a:r>
              <a:rPr lang="en-US" dirty="0" smtClean="0"/>
              <a:t> A-37-FW</a:t>
            </a:r>
            <a:br>
              <a:rPr lang="en-US" dirty="0" smtClean="0"/>
            </a:br>
            <a:r>
              <a:rPr lang="en-US" dirty="0" smtClean="0"/>
              <a:t>2MP - $327</a:t>
            </a:r>
          </a:p>
        </p:txBody>
      </p:sp>
    </p:spTree>
    <p:extLst>
      <p:ext uri="{BB962C8B-B14F-4D97-AF65-F5344CB8AC3E}">
        <p14:creationId xmlns:p14="http://schemas.microsoft.com/office/powerpoint/2010/main" val="92110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2199290" cy="646331"/>
          </a:xfrm>
          <a:prstGeom prst="rect">
            <a:avLst/>
          </a:prstGeom>
          <a:solidFill>
            <a:schemeClr val="bg1"/>
          </a:solidFill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Advidia</a:t>
            </a:r>
            <a:r>
              <a:rPr lang="en-US" dirty="0" smtClean="0"/>
              <a:t> B-5360</a:t>
            </a:r>
            <a:br>
              <a:rPr lang="en-US" dirty="0" smtClean="0"/>
            </a:br>
            <a:r>
              <a:rPr lang="en-US" dirty="0" smtClean="0"/>
              <a:t>5MP - $540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80" y="0"/>
            <a:ext cx="8976599" cy="6732449"/>
          </a:xfrm>
        </p:spPr>
      </p:pic>
    </p:spTree>
    <p:extLst>
      <p:ext uri="{BB962C8B-B14F-4D97-AF65-F5344CB8AC3E}">
        <p14:creationId xmlns:p14="http://schemas.microsoft.com/office/powerpoint/2010/main" val="16057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45" y="0"/>
            <a:ext cx="10282335" cy="6860246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2199290" cy="646331"/>
          </a:xfrm>
          <a:prstGeom prst="rect">
            <a:avLst/>
          </a:prstGeom>
          <a:solidFill>
            <a:schemeClr val="bg1"/>
          </a:solidFill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Advidia</a:t>
            </a:r>
            <a:r>
              <a:rPr lang="en-US" dirty="0" smtClean="0"/>
              <a:t> A-64</a:t>
            </a:r>
            <a:br>
              <a:rPr lang="en-US" dirty="0" smtClean="0"/>
            </a:br>
            <a:r>
              <a:rPr lang="en-US" dirty="0" smtClean="0"/>
              <a:t>6MP - $940</a:t>
            </a:r>
          </a:p>
        </p:txBody>
      </p:sp>
    </p:spTree>
    <p:extLst>
      <p:ext uri="{BB962C8B-B14F-4D97-AF65-F5344CB8AC3E}">
        <p14:creationId xmlns:p14="http://schemas.microsoft.com/office/powerpoint/2010/main" val="243186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2199290" cy="646331"/>
          </a:xfrm>
          <a:prstGeom prst="rect">
            <a:avLst/>
          </a:prstGeom>
          <a:solidFill>
            <a:schemeClr val="bg1"/>
          </a:solidFill>
          <a:ln w="349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Advidia</a:t>
            </a:r>
            <a:r>
              <a:rPr lang="en-US" dirty="0" smtClean="0"/>
              <a:t> A-427-V</a:t>
            </a:r>
            <a:br>
              <a:rPr lang="en-US" dirty="0" smtClean="0"/>
            </a:br>
            <a:r>
              <a:rPr lang="en-US" dirty="0" smtClean="0"/>
              <a:t>8MP - $1,400</a:t>
            </a:r>
          </a:p>
        </p:txBody>
      </p:sp>
      <p:pic>
        <p:nvPicPr>
          <p:cNvPr id="2050" name="Picture 2" descr="https://www.security.us.panasonic.com/images/uploads/A-427-V_Pi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525" y="-1430991"/>
            <a:ext cx="8792483" cy="879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850" y="1524000"/>
            <a:ext cx="2676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1 Network Drop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4 x 2MP Cameras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PoE</a:t>
            </a:r>
            <a:r>
              <a:rPr lang="en-US" dirty="0" smtClean="0"/>
              <a:t> Powered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IR</a:t>
            </a:r>
          </a:p>
        </p:txBody>
      </p:sp>
    </p:spTree>
    <p:extLst>
      <p:ext uri="{BB962C8B-B14F-4D97-AF65-F5344CB8AC3E}">
        <p14:creationId xmlns:p14="http://schemas.microsoft.com/office/powerpoint/2010/main" val="372782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Build your own, saves money!</a:t>
            </a:r>
          </a:p>
          <a:p>
            <a:r>
              <a:rPr lang="en-US" cap="none" dirty="0" smtClean="0"/>
              <a:t>“Non-Critical” (No Exchange, </a:t>
            </a:r>
            <a:r>
              <a:rPr lang="en-US" cap="none" dirty="0" err="1" smtClean="0"/>
              <a:t>Sharepoint</a:t>
            </a:r>
            <a:r>
              <a:rPr lang="en-US" cap="none" dirty="0" smtClean="0"/>
              <a:t>, Skyward)</a:t>
            </a:r>
          </a:p>
          <a:p>
            <a:r>
              <a:rPr lang="en-US" cap="none" dirty="0" smtClean="0"/>
              <a:t>Limitation: Not ECC RAM</a:t>
            </a:r>
          </a:p>
          <a:p>
            <a:r>
              <a:rPr lang="en-US" cap="none" dirty="0" smtClean="0"/>
              <a:t>Limitation: No dual power supplies (but keep extra in office)</a:t>
            </a:r>
          </a:p>
          <a:p>
            <a:r>
              <a:rPr lang="en-US" cap="none" dirty="0" smtClean="0"/>
              <a:t>Works great for IP Security Cameras</a:t>
            </a:r>
          </a:p>
          <a:p>
            <a:r>
              <a:rPr lang="en-US" cap="none" dirty="0" smtClean="0"/>
              <a:t>4.2 </a:t>
            </a:r>
            <a:r>
              <a:rPr lang="en-US" cap="none" dirty="0" err="1" smtClean="0"/>
              <a:t>Ghz</a:t>
            </a:r>
            <a:r>
              <a:rPr lang="en-US" cap="none" dirty="0" smtClean="0"/>
              <a:t> i7, 32 GB RAM, 70 TB DATA HD, 250 GB SSD OS DRIVE</a:t>
            </a:r>
          </a:p>
          <a:p>
            <a:r>
              <a:rPr lang="en-US" cap="none" dirty="0" smtClean="0"/>
              <a:t>70 TB saves 20 </a:t>
            </a:r>
            <a:r>
              <a:rPr lang="en-US" cap="none" dirty="0" err="1" smtClean="0"/>
              <a:t>Advidia</a:t>
            </a:r>
            <a:r>
              <a:rPr lang="en-US" cap="none" dirty="0" smtClean="0"/>
              <a:t> Cameras 24/7 30-days</a:t>
            </a:r>
          </a:p>
          <a:p>
            <a:r>
              <a:rPr lang="en-US" cap="none" dirty="0" smtClean="0"/>
              <a:t>$3,500</a:t>
            </a:r>
          </a:p>
          <a:p>
            <a:r>
              <a:rPr lang="en-US" cap="none" dirty="0" smtClean="0"/>
              <a:t>Comparable on Dell: $17,500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Custom Servers</a:t>
            </a:r>
            <a:endParaRPr lang="en-US" sz="5400" cap="none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402688"/>
              </p:ext>
            </p:extLst>
          </p:nvPr>
        </p:nvGraphicFramePr>
        <p:xfrm>
          <a:off x="7574084" y="4761034"/>
          <a:ext cx="4074259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8954">
                  <a:extLst>
                    <a:ext uri="{9D8B030D-6E8A-4147-A177-3AD203B41FA5}">
                      <a16:colId xmlns:a16="http://schemas.microsoft.com/office/drawing/2014/main" val="745236283"/>
                    </a:ext>
                  </a:extLst>
                </a:gridCol>
                <a:gridCol w="2222323">
                  <a:extLst>
                    <a:ext uri="{9D8B030D-6E8A-4147-A177-3AD203B41FA5}">
                      <a16:colId xmlns:a16="http://schemas.microsoft.com/office/drawing/2014/main" val="3114913496"/>
                    </a:ext>
                  </a:extLst>
                </a:gridCol>
                <a:gridCol w="772982">
                  <a:extLst>
                    <a:ext uri="{9D8B030D-6E8A-4147-A177-3AD203B41FA5}">
                      <a16:colId xmlns:a16="http://schemas.microsoft.com/office/drawing/2014/main" val="28274710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Rosewill 4U Server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2919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PSU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EVGA 850w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0629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Motherboard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MSI </a:t>
                      </a:r>
                      <a:r>
                        <a:rPr lang="en-US" sz="1100" u="none" strike="noStrike" dirty="0" smtClean="0">
                          <a:effectLst/>
                        </a:rPr>
                        <a:t>X229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78377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CPU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i7-7800X </a:t>
                      </a:r>
                      <a:r>
                        <a:rPr lang="en-US" sz="1100" u="none" strike="noStrike" dirty="0">
                          <a:effectLst/>
                        </a:rPr>
                        <a:t>4.2Ghz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82680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Kingston 32GB DDR4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07857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HD-OS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250GB </a:t>
                      </a:r>
                      <a:r>
                        <a:rPr lang="en-US" sz="1100" u="none" strike="noStrike" dirty="0">
                          <a:effectLst/>
                        </a:rPr>
                        <a:t>SSD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24113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HD-DATA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WD </a:t>
                      </a:r>
                      <a:r>
                        <a:rPr lang="de-DE" sz="1100" u="none" strike="noStrike" dirty="0" smtClean="0">
                          <a:effectLst/>
                        </a:rPr>
                        <a:t>Purple 10TB </a:t>
                      </a:r>
                      <a:r>
                        <a:rPr lang="de-DE" sz="1100" u="none" strike="noStrike" dirty="0">
                          <a:effectLst/>
                        </a:rPr>
                        <a:t>x </a:t>
                      </a:r>
                      <a:r>
                        <a:rPr lang="de-DE" sz="1100" u="none" strike="noStrike" dirty="0" smtClean="0">
                          <a:effectLst/>
                        </a:rPr>
                        <a:t>7 (70 </a:t>
                      </a:r>
                      <a:r>
                        <a:rPr lang="de-DE" sz="1100" u="none" strike="noStrike" dirty="0">
                          <a:effectLst/>
                        </a:rPr>
                        <a:t>TB)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2,212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04645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40529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3,532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4901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2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5473959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One “large” server hosting many smaller servers</a:t>
            </a:r>
          </a:p>
          <a:p>
            <a:r>
              <a:rPr lang="en-US" cap="none" dirty="0" smtClean="0"/>
              <a:t>Saves on hardware costs</a:t>
            </a:r>
          </a:p>
          <a:p>
            <a:r>
              <a:rPr lang="en-US" cap="none" dirty="0" smtClean="0"/>
              <a:t>Less power, less air-conditioning</a:t>
            </a:r>
          </a:p>
          <a:p>
            <a:r>
              <a:rPr lang="en-US" cap="none" dirty="0" smtClean="0"/>
              <a:t>Less space!</a:t>
            </a:r>
          </a:p>
          <a:p>
            <a:r>
              <a:rPr lang="en-US" cap="none" dirty="0" smtClean="0"/>
              <a:t>Clustering/Failover/Replica</a:t>
            </a:r>
          </a:p>
          <a:p>
            <a:endParaRPr lang="en-US" cap="none" dirty="0" smtClean="0"/>
          </a:p>
          <a:p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Hyper-V</a:t>
            </a:r>
            <a:endParaRPr lang="en-US" sz="54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572" y="3952874"/>
            <a:ext cx="5181600" cy="2714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572" y="114299"/>
            <a:ext cx="516255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572" y="2362199"/>
            <a:ext cx="518160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Micro computer</a:t>
            </a:r>
          </a:p>
          <a:p>
            <a:r>
              <a:rPr lang="en-US" cap="none" dirty="0" smtClean="0"/>
              <a:t>Useful for random needs</a:t>
            </a:r>
          </a:p>
          <a:p>
            <a:r>
              <a:rPr lang="en-US" cap="none" dirty="0" smtClean="0"/>
              <a:t>PRTG Monitors in Tech Office</a:t>
            </a:r>
          </a:p>
          <a:p>
            <a:r>
              <a:rPr lang="en-US" cap="none" dirty="0" smtClean="0"/>
              <a:t>Digital Signage</a:t>
            </a:r>
          </a:p>
          <a:p>
            <a:r>
              <a:rPr lang="en-US" cap="none" dirty="0" smtClean="0"/>
              <a:t>Temperature Monitor</a:t>
            </a:r>
          </a:p>
          <a:p>
            <a:r>
              <a:rPr lang="en-US" cap="none" dirty="0" smtClean="0"/>
              <a:t>Notifications</a:t>
            </a:r>
          </a:p>
          <a:p>
            <a:r>
              <a:rPr lang="en-US" cap="none" dirty="0" smtClean="0"/>
              <a:t>Status Monitors</a:t>
            </a:r>
          </a:p>
          <a:p>
            <a:endParaRPr lang="en-US" cap="none" dirty="0"/>
          </a:p>
          <a:p>
            <a:pPr marL="0" indent="0">
              <a:buNone/>
            </a:pPr>
            <a:r>
              <a:rPr lang="en-US" cap="none" dirty="0" smtClean="0"/>
              <a:t>Raspberry Pi 3 Model B - $35</a:t>
            </a:r>
          </a:p>
          <a:p>
            <a:pPr marL="0" indent="0">
              <a:buNone/>
            </a:pPr>
            <a:r>
              <a:rPr lang="en-US" cap="none" dirty="0" err="1" smtClean="0"/>
              <a:t>PoE</a:t>
            </a:r>
            <a:r>
              <a:rPr lang="en-US" cap="none" dirty="0" smtClean="0"/>
              <a:t> Adapter - $10</a:t>
            </a:r>
          </a:p>
          <a:p>
            <a:pPr marL="0" indent="0">
              <a:buNone/>
            </a:pPr>
            <a:r>
              <a:rPr lang="en-US" cap="none" dirty="0" smtClean="0"/>
              <a:t>16GB </a:t>
            </a:r>
            <a:r>
              <a:rPr lang="en-US" cap="none" dirty="0" err="1" smtClean="0"/>
              <a:t>MicroSD</a:t>
            </a:r>
            <a:r>
              <a:rPr lang="en-US" cap="none" dirty="0" smtClean="0"/>
              <a:t> Card - $5</a:t>
            </a:r>
          </a:p>
          <a:p>
            <a:endParaRPr lang="en-US" cap="none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Raspberry Pi</a:t>
            </a:r>
            <a:endParaRPr lang="en-US" sz="5400" cap="none" dirty="0"/>
          </a:p>
        </p:txBody>
      </p:sp>
      <p:pic>
        <p:nvPicPr>
          <p:cNvPr id="6146" name="Picture 2" descr="https://images-na.ssl-images-amazon.com/images/I/91zSu44%2B34L._SL1500_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000" y1="29119" x2="93000" y2="26528"/>
                        <a14:foregroundMark x1="93533" y1="26943" x2="81200" y2="21969"/>
                        <a14:foregroundMark x1="76667" y1="30363" x2="80800" y2="22176"/>
                        <a14:foregroundMark x1="45067" y1="73264" x2="48800" y2="64352"/>
                        <a14:foregroundMark x1="12800" y1="40725" x2="22067" y2="22383"/>
                        <a14:foregroundMark x1="26067" y1="16166" x2="9867" y2="43731"/>
                        <a14:foregroundMark x1="14333" y1="33782" x2="21933" y2="2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24" y="2164702"/>
            <a:ext cx="6733824" cy="433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04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544" cy="6858000"/>
          </a:xfrm>
        </p:spPr>
      </p:pic>
    </p:spTree>
    <p:extLst>
      <p:ext uri="{BB962C8B-B14F-4D97-AF65-F5344CB8AC3E}">
        <p14:creationId xmlns:p14="http://schemas.microsoft.com/office/powerpoint/2010/main" val="13993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6905" y="87085"/>
            <a:ext cx="7738188" cy="58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8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720" y="856863"/>
            <a:ext cx="6854893" cy="514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2362" y="853752"/>
            <a:ext cx="6830012" cy="51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2744787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Share mouse/keyboard across computers</a:t>
            </a:r>
          </a:p>
          <a:p>
            <a:r>
              <a:rPr lang="en-US" cap="none" dirty="0" smtClean="0"/>
              <a:t>No KVM required</a:t>
            </a:r>
          </a:p>
          <a:p>
            <a:r>
              <a:rPr lang="en-US" cap="none" dirty="0" smtClean="0"/>
              <a:t>Copy/Paste Between Computers</a:t>
            </a:r>
          </a:p>
          <a:p>
            <a:r>
              <a:rPr lang="en-US" cap="none" dirty="0" smtClean="0"/>
              <a:t>$20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Synergy</a:t>
            </a:r>
            <a:endParaRPr lang="en-US" sz="5400" cap="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7909" y="536330"/>
            <a:ext cx="8124091" cy="60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3670" y="116632"/>
            <a:ext cx="9069355" cy="6802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1404" y="337791"/>
            <a:ext cx="9345736" cy="70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7"/>
            <a:ext cx="9905998" cy="4931639"/>
          </a:xfrm>
        </p:spPr>
        <p:txBody>
          <a:bodyPr numCol="2" anchor="t">
            <a:noAutofit/>
          </a:bodyPr>
          <a:lstStyle/>
          <a:p>
            <a:r>
              <a:rPr lang="en-US" cap="none" dirty="0" err="1" smtClean="0"/>
              <a:t>Dataprobe</a:t>
            </a:r>
            <a:r>
              <a:rPr lang="en-US" cap="none" dirty="0" smtClean="0"/>
              <a:t> IPIO Device</a:t>
            </a:r>
          </a:p>
          <a:p>
            <a:r>
              <a:rPr lang="en-US" cap="none" dirty="0" smtClean="0"/>
              <a:t>Offers network controlled relay</a:t>
            </a:r>
          </a:p>
          <a:p>
            <a:r>
              <a:rPr lang="en-US" cap="none" dirty="0" smtClean="0"/>
              <a:t>2 port - $235</a:t>
            </a:r>
          </a:p>
          <a:p>
            <a:r>
              <a:rPr lang="en-US" cap="none" dirty="0" smtClean="0"/>
              <a:t>8 port - $395</a:t>
            </a:r>
          </a:p>
          <a:p>
            <a:r>
              <a:rPr lang="en-US" cap="none" dirty="0" smtClean="0"/>
              <a:t>16 port - $595</a:t>
            </a:r>
          </a:p>
          <a:p>
            <a:r>
              <a:rPr lang="en-US" cap="none" dirty="0" smtClean="0"/>
              <a:t>Fire alarm, lockdowns, access control, status monitors, </a:t>
            </a:r>
            <a:r>
              <a:rPr lang="en-US" cap="none" dirty="0" err="1" smtClean="0"/>
              <a:t>etc</a:t>
            </a:r>
            <a:endParaRPr lang="en-US" cap="none" dirty="0" smtClean="0"/>
          </a:p>
          <a:p>
            <a:r>
              <a:rPr lang="en-US" cap="none" dirty="0" smtClean="0"/>
              <a:t>SNMP, can link to PRTG for status</a:t>
            </a:r>
          </a:p>
          <a:p>
            <a:r>
              <a:rPr lang="en-US" cap="none" dirty="0" smtClean="0"/>
              <a:t>Built in SMTP, can email/text</a:t>
            </a:r>
            <a:endParaRPr lang="en-US" cap="none" dirty="0"/>
          </a:p>
          <a:p>
            <a:r>
              <a:rPr lang="en-US" cap="none" dirty="0" smtClean="0"/>
              <a:t>Can bridge two together for remote sites. School zone lights, remote indicators, district office monitors, </a:t>
            </a:r>
            <a:r>
              <a:rPr lang="en-US" cap="none" dirty="0" err="1" smtClean="0"/>
              <a:t>etc</a:t>
            </a:r>
            <a:endParaRPr lang="en-US" cap="none" dirty="0" smtClean="0"/>
          </a:p>
          <a:p>
            <a:endParaRPr lang="en-US" cap="none" dirty="0"/>
          </a:p>
          <a:p>
            <a:endParaRPr lang="en-US" cap="non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4821" x2="59100" y2="4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05" y="0"/>
            <a:ext cx="9174480" cy="46055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62198"/>
          </a:xfrm>
        </p:spPr>
        <p:txBody>
          <a:bodyPr>
            <a:normAutofit/>
          </a:bodyPr>
          <a:lstStyle/>
          <a:p>
            <a:r>
              <a:rPr lang="en-US" sz="5400" cap="none" dirty="0" smtClean="0"/>
              <a:t>IPIO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14704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Computer Shutdown Nightly</a:t>
            </a:r>
          </a:p>
          <a:p>
            <a:r>
              <a:rPr lang="en-US" cap="none" dirty="0" smtClean="0"/>
              <a:t>Computer Wake On LAN</a:t>
            </a:r>
          </a:p>
          <a:p>
            <a:r>
              <a:rPr lang="en-US" cap="none" dirty="0" smtClean="0"/>
              <a:t>Reboot Unifi APs</a:t>
            </a:r>
          </a:p>
          <a:p>
            <a:r>
              <a:rPr lang="en-US" cap="none" dirty="0" smtClean="0"/>
              <a:t>Run Updates</a:t>
            </a:r>
          </a:p>
          <a:p>
            <a:r>
              <a:rPr lang="en-US" cap="none" dirty="0" smtClean="0"/>
              <a:t>Volume: Unmute and set at 75% for PARCC/MAP</a:t>
            </a:r>
          </a:p>
          <a:p>
            <a:r>
              <a:rPr lang="en-US" cap="none" dirty="0" smtClean="0"/>
              <a:t>Delete Printers</a:t>
            </a:r>
          </a:p>
          <a:p>
            <a:r>
              <a:rPr lang="en-US" cap="none" dirty="0" smtClean="0"/>
              <a:t>Delete Public Desktop</a:t>
            </a:r>
          </a:p>
          <a:p>
            <a:r>
              <a:rPr lang="en-US" cap="none" dirty="0" err="1" smtClean="0"/>
              <a:t>DelPro</a:t>
            </a:r>
            <a:r>
              <a:rPr lang="en-US" cap="none" dirty="0" smtClean="0"/>
              <a:t> Groups</a:t>
            </a:r>
          </a:p>
          <a:p>
            <a:r>
              <a:rPr lang="en-US" cap="none" dirty="0" smtClean="0"/>
              <a:t>Windows Update Groups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Scripts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404966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VPN Client built into Windows 10 Enterprise</a:t>
            </a:r>
          </a:p>
          <a:p>
            <a:r>
              <a:rPr lang="en-US" cap="none" dirty="0" smtClean="0"/>
              <a:t>Seamless, no user interaction</a:t>
            </a:r>
          </a:p>
          <a:p>
            <a:r>
              <a:rPr lang="en-US" cap="none" dirty="0" smtClean="0"/>
              <a:t>Detects if computer is inside vs outside network</a:t>
            </a:r>
          </a:p>
          <a:p>
            <a:r>
              <a:rPr lang="en-US" cap="none" dirty="0" smtClean="0"/>
              <a:t>Connects to all shares/files automatically</a:t>
            </a:r>
            <a:endParaRPr lang="en-US" cap="none" dirty="0"/>
          </a:p>
          <a:p>
            <a:r>
              <a:rPr lang="en-US" cap="none" dirty="0" smtClean="0"/>
              <a:t>Allows our students/staff easy way to access</a:t>
            </a:r>
            <a:br>
              <a:rPr lang="en-US" cap="none" dirty="0" smtClean="0"/>
            </a:br>
            <a:r>
              <a:rPr lang="en-US" cap="none" dirty="0" smtClean="0"/>
              <a:t>our local shares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err="1" smtClean="0"/>
              <a:t>DirectAccess</a:t>
            </a:r>
            <a:endParaRPr lang="en-US" sz="5400" cap="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581025"/>
            <a:ext cx="377190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571798"/>
            <a:ext cx="9905998" cy="5171902"/>
          </a:xfrm>
        </p:spPr>
        <p:txBody>
          <a:bodyPr anchor="t">
            <a:normAutofit/>
          </a:bodyPr>
          <a:lstStyle/>
          <a:p>
            <a:r>
              <a:rPr lang="en-US" cap="none" dirty="0" smtClean="0"/>
              <a:t>Windows Deployment Services</a:t>
            </a:r>
          </a:p>
          <a:p>
            <a:r>
              <a:rPr lang="en-US" cap="none" dirty="0" smtClean="0"/>
              <a:t>Microsoft Deployment Toolkit</a:t>
            </a:r>
          </a:p>
          <a:p>
            <a:r>
              <a:rPr lang="en-US" cap="none" dirty="0" smtClean="0"/>
              <a:t>Can reimage any computer over our network</a:t>
            </a:r>
          </a:p>
          <a:p>
            <a:r>
              <a:rPr lang="en-US" cap="none" dirty="0" smtClean="0"/>
              <a:t>“Agentless”</a:t>
            </a:r>
          </a:p>
          <a:p>
            <a:r>
              <a:rPr lang="en-US" cap="none" dirty="0" smtClean="0"/>
              <a:t>PXE Boot, Step Through Options, Walk Away</a:t>
            </a:r>
          </a:p>
          <a:p>
            <a:r>
              <a:rPr lang="en-US" cap="none" dirty="0" smtClean="0"/>
              <a:t>Installs Programs, Updates, Custom Scripts</a:t>
            </a:r>
          </a:p>
          <a:p>
            <a:r>
              <a:rPr lang="en-US" cap="none" dirty="0" smtClean="0"/>
              <a:t>Different Packages for Teachers/Students</a:t>
            </a:r>
          </a:p>
          <a:p>
            <a:r>
              <a:rPr lang="en-US" cap="none" dirty="0" smtClean="0"/>
              <a:t>Online tutorials to follow for setup</a:t>
            </a:r>
          </a:p>
          <a:p>
            <a:r>
              <a:rPr lang="en-US" cap="none" dirty="0" smtClean="0"/>
              <a:t>New computer to “Ready” in 30 minutes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1413" y="609600"/>
            <a:ext cx="9905998" cy="962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cap="none" dirty="0" smtClean="0"/>
              <a:t>WDS / MDT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val="4473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38" y="0"/>
            <a:ext cx="9096146" cy="68623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2777" y="2206869"/>
            <a:ext cx="316523" cy="1670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6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2928</TotalTime>
  <Words>1491</Words>
  <Application>Microsoft Office PowerPoint</Application>
  <PresentationFormat>Widescreen</PresentationFormat>
  <Paragraphs>243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Century Gothic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IPIO</vt:lpstr>
      <vt:lpstr>PowerPoint Presentation</vt:lpstr>
      <vt:lpstr>PowerPoint Presentation</vt:lpstr>
    </vt:vector>
  </TitlesOfParts>
  <Company>Palos School District 118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enush</dc:creator>
  <cp:lastModifiedBy>enush</cp:lastModifiedBy>
  <cp:revision>96</cp:revision>
  <dcterms:created xsi:type="dcterms:W3CDTF">2017-10-24T18:43:34Z</dcterms:created>
  <dcterms:modified xsi:type="dcterms:W3CDTF">2019-03-04T19:15:14Z</dcterms:modified>
</cp:coreProperties>
</file>